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7" r:id="rId2"/>
    <p:sldId id="258" r:id="rId3"/>
    <p:sldId id="264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89" r:id="rId17"/>
    <p:sldId id="273" r:id="rId18"/>
    <p:sldId id="290" r:id="rId19"/>
    <p:sldId id="274" r:id="rId20"/>
    <p:sldId id="275" r:id="rId21"/>
    <p:sldId id="276" r:id="rId22"/>
    <p:sldId id="277" r:id="rId23"/>
    <p:sldId id="278" r:id="rId24"/>
    <p:sldId id="279" r:id="rId25"/>
    <p:sldId id="291" r:id="rId26"/>
    <p:sldId id="280" r:id="rId27"/>
    <p:sldId id="281" r:id="rId28"/>
    <p:sldId id="292" r:id="rId29"/>
    <p:sldId id="282" r:id="rId30"/>
    <p:sldId id="284" r:id="rId31"/>
    <p:sldId id="286" r:id="rId32"/>
    <p:sldId id="287" r:id="rId33"/>
    <p:sldId id="293" r:id="rId34"/>
    <p:sldId id="2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9"/>
    <p:restoredTop sz="85363"/>
  </p:normalViewPr>
  <p:slideViewPr>
    <p:cSldViewPr snapToGrid="0" snapToObjects="1">
      <p:cViewPr varScale="1">
        <p:scale>
          <a:sx n="182" d="100"/>
          <a:sy n="182" d="100"/>
        </p:scale>
        <p:origin x="1232" y="160"/>
      </p:cViewPr>
      <p:guideLst/>
    </p:cSldViewPr>
  </p:slideViewPr>
  <p:outlineViewPr>
    <p:cViewPr>
      <p:scale>
        <a:sx n="33" d="100"/>
        <a:sy n="33" d="100"/>
      </p:scale>
      <p:origin x="0" y="-15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5C365-76F4-1146-894E-9C77B815980E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E6C0E-FBE0-5F43-80F9-4879E3CE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46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8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HK" altLang="en-US">
              <a:ea typeface="PMingLiU" charset="0"/>
            </a:endParaRPr>
          </a:p>
        </p:txBody>
      </p:sp>
      <p:sp>
        <p:nvSpPr>
          <p:cNvPr id="39939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79994E00-EF54-8C46-914E-E6023B3B6D94}" type="slidenum">
              <a:rPr lang="en-US" altLang="en-US">
                <a:solidFill>
                  <a:prstClr val="black"/>
                </a:solidFill>
                <a:ea typeface="PMingLiU" charset="0"/>
              </a:rPr>
              <a:pPr/>
              <a:t>1</a:t>
            </a:fld>
            <a:endParaRPr lang="zh-HK" altLang="en-US">
              <a:solidFill>
                <a:prstClr val="black"/>
              </a:solidFill>
              <a:ea typeface="PMingLiU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E6C0E-FBE0-5F43-80F9-4879E3CE1E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iOS</a:t>
            </a:r>
            <a:r>
              <a:rPr lang="en-US" baseline="0" dirty="0" smtClean="0"/>
              <a:t> / Android, the USA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E6C0E-FBE0-5F43-80F9-4879E3CE1E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74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iOS / Android,</a:t>
            </a:r>
            <a:r>
              <a:rPr lang="en-US" baseline="0" dirty="0" smtClean="0"/>
              <a:t> mainland China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E6C0E-FBE0-5F43-80F9-4879E3CE1E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sides: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front-end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back-end.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Back-end is based on </a:t>
            </a:r>
            <a:r>
              <a:rPr lang="en-US" altLang="zh-CN" baseline="0" dirty="0" err="1" smtClean="0"/>
              <a:t>Node.js</a:t>
            </a:r>
            <a:r>
              <a:rPr lang="en-US" altLang="zh-CN" baseline="0" dirty="0" smtClean="0"/>
              <a:t> and </a:t>
            </a:r>
            <a:r>
              <a:rPr lang="en-US" altLang="zh-CN" baseline="0" dirty="0" err="1" smtClean="0"/>
              <a:t>MongoDB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E6C0E-FBE0-5F43-80F9-4879E3CE1E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28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E6C0E-FBE0-5F43-80F9-4879E3CE1E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85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12192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2700" y="6053138"/>
            <a:ext cx="3000375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44838" y="6043613"/>
            <a:ext cx="9047162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9013"/>
            <a:ext cx="2743200" cy="685800"/>
          </a:xfrm>
        </p:spPr>
        <p:txBody>
          <a:bodyPr>
            <a:noAutofit/>
          </a:bodyPr>
          <a:lstStyle>
            <a:lvl1pPr algn="ctr">
              <a:defRPr sz="2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C830BEC-A886-0B4A-92D5-488E8FCC21EB}" type="datetime4">
              <a:rPr lang="en-US" altLang="en-US"/>
              <a:pPr>
                <a:defRPr/>
              </a:pPr>
              <a:t>April 10, 2017</a:t>
            </a:fld>
            <a:endParaRPr lang="en-US" alt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1300" y="236538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EBDDC3"/>
              </a:solidFill>
            </a:endParaRPr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54FD310-A9A8-4E46-9688-BAF3BC0240F1}" type="slidenum">
              <a:rPr lang="en-US" altLang="en-US">
                <a:solidFill>
                  <a:srgbClr val="EBDDC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B8B329-71E3-6843-B1DD-A557D0D31829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4/10/17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60224-5676-6F4C-A433-2A39D05E85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8128000" y="0"/>
            <a:ext cx="427038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89913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89913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0"/>
            <a:ext cx="29464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72822F-200B-824A-9A23-BE07B3C660DC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4/10/17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74310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074819" y="103981"/>
            <a:ext cx="533400" cy="325438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B4C941E-8596-7D4C-B5C0-FA6483EC19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3258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336865-6595-3B46-B033-92283E0E2F37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4/10/17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FA37C-B041-5041-8053-7E89953BDD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D62880-D4CE-C343-8309-B1191A0681D5}" type="datetime4">
              <a:rPr lang="en-US" altLang="en-US">
                <a:solidFill>
                  <a:srgbClr val="775F55"/>
                </a:solidFill>
              </a:rPr>
              <a:pPr>
                <a:defRPr/>
              </a:pPr>
              <a:t>April 10, 2017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5"/>
          </a:xfrm>
        </p:spPr>
        <p:txBody>
          <a:bodyPr>
            <a:noAutofit/>
          </a:bodyPr>
          <a:lstStyle>
            <a:lvl1pPr>
              <a:defRPr sz="2400" smtClean="0"/>
            </a:lvl1pPr>
          </a:lstStyle>
          <a:p>
            <a:pPr>
              <a:defRPr/>
            </a:pPr>
            <a:fld id="{4B627697-9199-5042-94FC-1EB8733961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6F63584-2DC1-E745-B6B6-0C4148221EC9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4/10/17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DC7FC14-3906-A248-9394-C3E00242CD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179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6F23F13-EE8D-0040-8031-630FA4DE51B4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4/10/17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584860A-7860-9D47-B56D-8BAD949BBF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4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91303-6CDD-E74B-8701-250F175B7402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4/10/17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1488F-DD3B-DC42-8040-02DF70835B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455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6563666-A666-F249-B816-B3040A662695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4/10/17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87FFDED-C5D7-4D48-95A6-06AC5DE562FA}" type="slidenum">
              <a:rPr lang="en-US" altLang="en-US">
                <a:solidFill>
                  <a:srgbClr val="775F55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F88783-3CDF-6A49-9B0E-A6989771E4FF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4/10/17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CACB65-D859-DA41-9708-E4DEA4B22D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12700" y="4572000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2700" y="4664075"/>
            <a:ext cx="1951038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60575" y="4654550"/>
            <a:ext cx="10131425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930400" y="0"/>
            <a:ext cx="133350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AE41984-6D47-AB46-A827-A81C221032E1}" type="datetimeFigureOut">
              <a:rPr lang="en-US" altLang="en-US">
                <a:solidFill>
                  <a:srgbClr val="775F55"/>
                </a:solidFill>
              </a:rPr>
              <a:pPr>
                <a:defRPr/>
              </a:pPr>
              <a:t>4/10/17</a:t>
            </a:fld>
            <a:endParaRPr lang="en-US" altLang="en-US">
              <a:solidFill>
                <a:srgbClr val="775F55"/>
              </a:solidFill>
            </a:endParaRPr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930400" cy="663575"/>
          </a:xfrm>
        </p:spPr>
        <p:txBody>
          <a:bodyPr/>
          <a:lstStyle>
            <a:lvl1pPr>
              <a:defRPr sz="2800" smtClean="0"/>
            </a:lvl1pPr>
          </a:lstStyle>
          <a:p>
            <a:pPr>
              <a:defRPr/>
            </a:pPr>
            <a:fld id="{8DE57BD7-972F-DB44-B74F-1924AD0E3A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400"/>
            <a:ext cx="6096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05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Placeholder 21"/>
          <p:cNvSpPr>
            <a:spLocks noGrp="1"/>
          </p:cNvSpPr>
          <p:nvPr>
            <p:ph type="title"/>
          </p:nvPr>
        </p:nvSpPr>
        <p:spPr bwMode="auto">
          <a:xfrm>
            <a:off x="812800" y="228600"/>
            <a:ext cx="10871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560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17563" y="1600200"/>
            <a:ext cx="10871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0"/>
            <a:ext cx="3556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solidFill>
                  <a:schemeClr val="tx2"/>
                </a:solidFill>
                <a:latin typeface="Tw Cen MT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EB1090-B41E-814B-94E8-B745EAE2A462}" type="datetimeFigureOut">
              <a:rPr lang="en-US" altLang="en-US">
                <a:solidFill>
                  <a:srgbClr val="775F55"/>
                </a:solidFill>
                <a:ea typeface="MS PGothic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4/10/17</a:t>
            </a:fld>
            <a:endParaRPr lang="en-US" altLang="en-US">
              <a:solidFill>
                <a:srgbClr val="775F55"/>
              </a:solidFill>
              <a:ea typeface="MS PGothic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0" y="6248400"/>
            <a:ext cx="7227888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775F55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7112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eaLnBrk="1" hangingPunct="1">
              <a:defRPr sz="1400" b="1" smtClean="0">
                <a:solidFill>
                  <a:srgbClr val="FFFFFF"/>
                </a:solidFill>
                <a:latin typeface="Tw Cen MT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EB1BE0-34AC-5149-86B0-313BB1370D39}" type="slidenum">
              <a:rPr lang="en-US" altLang="en-US">
                <a:ea typeface="MS PGothic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ＭＳ Ｐゴシック" charset="0"/>
          <a:cs typeface="ＭＳ Ｐゴシック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3236" y="1357746"/>
            <a:ext cx="11619345" cy="3110346"/>
          </a:xfrm>
          <a:extLst>
            <a:ext uri="{909E8E84-426E-40dd-AFC4-6F175D3DCCD1}"/>
            <a:ext uri="{91240B29-F687-4f45-9708-019B960494DF}"/>
          </a:extLst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000" dirty="0"/>
              <a:t>A Smart Phone Application for 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Valet </a:t>
            </a:r>
            <a:r>
              <a:rPr lang="en-US" sz="6000" dirty="0"/>
              <a:t>Parking</a:t>
            </a:r>
            <a:endParaRPr lang="zh-HK" altLang="en-US" sz="60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/>
              <a:buNone/>
              <a:defRPr/>
            </a:pPr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LUO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 </a:t>
            </a:r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Xianyang,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 </a:t>
            </a:r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XU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 </a:t>
            </a:r>
            <a:r>
              <a:rPr lang="en-US" altLang="zh-CN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Xiaodong</a:t>
            </a:r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,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 </a:t>
            </a:r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Supervised by Dr. </a:t>
            </a:r>
            <a:r>
              <a:rPr lang="en-US" altLang="zh-CN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Chim</a:t>
            </a:r>
            <a:endParaRPr lang="zh-HK" altLang="en-US" dirty="0">
              <a:ea typeface="+mn-ea"/>
              <a:cs typeface="+mn-cs"/>
            </a:endParaRPr>
          </a:p>
        </p:txBody>
      </p:sp>
      <p:sp>
        <p:nvSpPr>
          <p:cNvPr id="3891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xfrm>
            <a:off x="11582400" y="6305550"/>
            <a:ext cx="609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20EA4C72-68A5-B043-B98F-8B57610FA75E}" type="slidenum">
              <a:rPr lang="en-US" altLang="en-US">
                <a:solidFill>
                  <a:srgbClr val="EBDDC3"/>
                </a:solidFill>
                <a:latin typeface="Tw Cen MT" charset="0"/>
                <a:ea typeface="Microsoft JhengHei" charset="0"/>
              </a:rPr>
              <a:pPr/>
              <a:t>1</a:t>
            </a:fld>
            <a:endParaRPr lang="zh-HK" altLang="en-US">
              <a:solidFill>
                <a:srgbClr val="EBDDC3"/>
              </a:solidFill>
              <a:latin typeface="Tw Cen MT" charset="0"/>
              <a:ea typeface="Microsoft Jheng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3633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Workflow</a:t>
            </a:r>
          </a:p>
          <a:p>
            <a:r>
              <a:rPr lang="en-US" dirty="0" smtClean="0"/>
              <a:t>UML Analysis</a:t>
            </a:r>
          </a:p>
          <a:p>
            <a:pPr lvl="1"/>
            <a:r>
              <a:rPr lang="en-US" dirty="0" smtClean="0"/>
              <a:t>Use case diagram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diagram</a:t>
            </a:r>
            <a:endParaRPr lang="zh-CN" altLang="en-US" dirty="0" smtClean="0"/>
          </a:p>
          <a:p>
            <a:r>
              <a:rPr lang="en-US" altLang="zh-CN" dirty="0" smtClean="0"/>
              <a:t>UI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Welcome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Main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pages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872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</a:t>
            </a: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880" y="1781684"/>
            <a:ext cx="7043167" cy="4495800"/>
          </a:xfrm>
        </p:spPr>
      </p:pic>
    </p:spTree>
    <p:extLst>
      <p:ext uri="{BB962C8B-B14F-4D97-AF65-F5344CB8AC3E}">
        <p14:creationId xmlns:p14="http://schemas.microsoft.com/office/powerpoint/2010/main" val="23886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280" y="228600"/>
            <a:ext cx="3830367" cy="6540486"/>
          </a:xfrm>
        </p:spPr>
      </p:pic>
    </p:spTree>
    <p:extLst>
      <p:ext uri="{BB962C8B-B14F-4D97-AF65-F5344CB8AC3E}">
        <p14:creationId xmlns:p14="http://schemas.microsoft.com/office/powerpoint/2010/main" val="94260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56" y="2730500"/>
            <a:ext cx="6064014" cy="223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97" y="2063750"/>
            <a:ext cx="7427734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2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26" y="1551338"/>
            <a:ext cx="6886675" cy="5081363"/>
          </a:xfrm>
        </p:spPr>
      </p:pic>
    </p:spTree>
    <p:extLst>
      <p:ext uri="{BB962C8B-B14F-4D97-AF65-F5344CB8AC3E}">
        <p14:creationId xmlns:p14="http://schemas.microsoft.com/office/powerpoint/2010/main" val="12061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Design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altLang="zh-CN" dirty="0" smtClean="0"/>
              <a:t>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7" y="1844505"/>
            <a:ext cx="5616434" cy="4495800"/>
          </a:xfrm>
        </p:spPr>
      </p:pic>
    </p:spTree>
    <p:extLst>
      <p:ext uri="{BB962C8B-B14F-4D97-AF65-F5344CB8AC3E}">
        <p14:creationId xmlns:p14="http://schemas.microsoft.com/office/powerpoint/2010/main" val="141556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UI Design </a:t>
            </a:r>
            <a:r>
              <a:rPr lang="mr-IN" sz="4000" dirty="0" smtClean="0"/>
              <a:t>–</a:t>
            </a:r>
            <a:r>
              <a:rPr lang="en-US" sz="4000" dirty="0" smtClean="0"/>
              <a:t> </a:t>
            </a:r>
            <a:r>
              <a:rPr lang="en-US" altLang="zh-CN" sz="4000" dirty="0" smtClean="0"/>
              <a:t>Sign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In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page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and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Reset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Password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Pages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75" y="1683962"/>
            <a:ext cx="8032577" cy="4495800"/>
          </a:xfrm>
        </p:spPr>
      </p:pic>
    </p:spTree>
    <p:extLst>
      <p:ext uri="{BB962C8B-B14F-4D97-AF65-F5344CB8AC3E}">
        <p14:creationId xmlns:p14="http://schemas.microsoft.com/office/powerpoint/2010/main" val="17237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Design </a:t>
            </a:r>
            <a:r>
              <a:rPr lang="mr-IN" dirty="0" smtClean="0"/>
              <a:t>–</a:t>
            </a:r>
            <a:r>
              <a:rPr lang="en-US" dirty="0" smtClean="0"/>
              <a:t> Main Function Pages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(Customer)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95" y="1566283"/>
            <a:ext cx="4880138" cy="5291717"/>
          </a:xfrm>
        </p:spPr>
      </p:pic>
    </p:spTree>
    <p:extLst>
      <p:ext uri="{BB962C8B-B14F-4D97-AF65-F5344CB8AC3E}">
        <p14:creationId xmlns:p14="http://schemas.microsoft.com/office/powerpoint/2010/main" val="67160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Design </a:t>
            </a:r>
            <a:r>
              <a:rPr lang="mr-IN" dirty="0" smtClean="0"/>
              <a:t>–</a:t>
            </a:r>
            <a:r>
              <a:rPr lang="en-US" dirty="0" smtClean="0"/>
              <a:t> Main Function Pages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(Valet)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597" y="1165685"/>
            <a:ext cx="5131734" cy="5692315"/>
          </a:xfrm>
        </p:spPr>
      </p:pic>
    </p:spTree>
    <p:extLst>
      <p:ext uri="{BB962C8B-B14F-4D97-AF65-F5344CB8AC3E}">
        <p14:creationId xmlns:p14="http://schemas.microsoft.com/office/powerpoint/2010/main" val="198201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Hardware Configuration</a:t>
            </a:r>
          </a:p>
          <a:p>
            <a:r>
              <a:rPr lang="en-US" dirty="0" smtClean="0"/>
              <a:t>Implementation of mobile clients</a:t>
            </a:r>
          </a:p>
          <a:p>
            <a:pPr lvl="1"/>
            <a:r>
              <a:rPr lang="en-US" dirty="0" smtClean="0"/>
              <a:t>Customer side</a:t>
            </a:r>
          </a:p>
          <a:p>
            <a:pPr lvl="1"/>
            <a:r>
              <a:rPr lang="en-US" dirty="0" smtClean="0"/>
              <a:t>Valet side</a:t>
            </a:r>
            <a:endParaRPr lang="en-US" dirty="0"/>
          </a:p>
          <a:p>
            <a:r>
              <a:rPr lang="en-US" dirty="0"/>
              <a:t>Implementation of </a:t>
            </a:r>
            <a:r>
              <a:rPr lang="en-US" dirty="0" smtClean="0"/>
              <a:t>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3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zh-CN" altLang="en-US" dirty="0" smtClean="0"/>
          </a:p>
          <a:p>
            <a:r>
              <a:rPr lang="en-US" altLang="zh-CN" dirty="0" smtClean="0"/>
              <a:t>Relative Works</a:t>
            </a:r>
          </a:p>
          <a:p>
            <a:r>
              <a:rPr lang="en-US" altLang="zh-CN" dirty="0" smtClean="0"/>
              <a:t>Design</a:t>
            </a:r>
          </a:p>
          <a:p>
            <a:r>
              <a:rPr lang="en-US" altLang="zh-CN" dirty="0" smtClean="0"/>
              <a:t>Implementation</a:t>
            </a:r>
            <a:endParaRPr lang="zh-CN" altLang="en-US" dirty="0" smtClean="0"/>
          </a:p>
          <a:p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Plan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11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Hardward</a:t>
            </a:r>
            <a:r>
              <a:rPr lang="en-US" dirty="0" smtClean="0"/>
              <a:t> Configuration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74089" y="2174852"/>
            <a:ext cx="4675816" cy="30881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656" y="2174852"/>
            <a:ext cx="5835408" cy="321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Implementation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Back-End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 smtClean="0"/>
              <a:t>LeanCloud</a:t>
            </a:r>
            <a:endParaRPr lang="en-US" altLang="zh-CN" dirty="0" smtClean="0"/>
          </a:p>
          <a:p>
            <a:pPr lvl="1"/>
            <a:r>
              <a:rPr lang="en-US" dirty="0"/>
              <a:t>The server of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 </a:t>
            </a:r>
            <a:r>
              <a:rPr lang="en-US" dirty="0" smtClean="0"/>
              <a:t>is </a:t>
            </a:r>
            <a:r>
              <a:rPr lang="en-US" dirty="0"/>
              <a:t>based on </a:t>
            </a:r>
            <a:r>
              <a:rPr lang="en-US" dirty="0" err="1"/>
              <a:t>LeanCloud</a:t>
            </a:r>
            <a:r>
              <a:rPr lang="en-US" dirty="0"/>
              <a:t> which offers server and database </a:t>
            </a:r>
            <a:r>
              <a:rPr lang="en-US" dirty="0" smtClean="0"/>
              <a:t>service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282501" y="3167428"/>
            <a:ext cx="1939925" cy="266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Implementation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Customer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MVC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endParaRPr lang="en-US" altLang="zh-CN" dirty="0"/>
          </a:p>
          <a:p>
            <a:pPr lvl="1"/>
            <a:r>
              <a:rPr lang="en-US" altLang="zh-CN" dirty="0" smtClean="0"/>
              <a:t>Controllers</a:t>
            </a:r>
          </a:p>
          <a:p>
            <a:pPr lvl="1"/>
            <a:r>
              <a:rPr lang="en-US" altLang="zh-CN" dirty="0" smtClean="0"/>
              <a:t>Models</a:t>
            </a:r>
          </a:p>
          <a:p>
            <a:pPr lvl="1"/>
            <a:r>
              <a:rPr lang="en-US" altLang="zh-CN" dirty="0" smtClean="0"/>
              <a:t>Views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467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 smtClean="0"/>
              <a:t>LibraryAPI</a:t>
            </a:r>
            <a:r>
              <a:rPr lang="zh-CN" altLang="en-US" dirty="0" smtClean="0"/>
              <a:t> </a:t>
            </a:r>
            <a:r>
              <a:rPr lang="en-US" altLang="zh-CN" dirty="0" smtClean="0"/>
              <a:t>inherits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NSObject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handles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</a:t>
            </a:r>
            <a:endParaRPr lang="zh-CN" altLang="en-US" dirty="0"/>
          </a:p>
          <a:p>
            <a:pPr lvl="1"/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r>
              <a:rPr lang="zh-CN" altLang="en-US" dirty="0" smtClean="0"/>
              <a:t> </a:t>
            </a:r>
            <a:r>
              <a:rPr lang="en-US" altLang="zh-CN" i="1" dirty="0" err="1" smtClean="0"/>
              <a:t>sharedInstance</a:t>
            </a:r>
            <a:r>
              <a:rPr lang="en-US" altLang="zh-CN" i="1" dirty="0" smtClean="0"/>
              <a:t>()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</a:p>
          <a:p>
            <a:pPr lvl="1"/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dirty="0"/>
              <a:t>[[</a:t>
            </a:r>
            <a:r>
              <a:rPr lang="en-US" dirty="0" err="1"/>
              <a:t>LibraryAPI</a:t>
            </a:r>
            <a:r>
              <a:rPr lang="en-US" dirty="0"/>
              <a:t> </a:t>
            </a:r>
            <a:r>
              <a:rPr lang="en-US" dirty="0" err="1"/>
              <a:t>sharedInstance</a:t>
            </a:r>
            <a:r>
              <a:rPr lang="en-US" dirty="0"/>
              <a:t>] </a:t>
            </a:r>
            <a:r>
              <a:rPr lang="en-US" dirty="0" err="1"/>
              <a:t>getCurrentUserModel</a:t>
            </a:r>
            <a:r>
              <a:rPr lang="en-US" dirty="0" smtClean="0"/>
              <a:t>]</a:t>
            </a:r>
            <a:r>
              <a:rPr lang="en-US" altLang="zh-CN" dirty="0" smtClean="0"/>
              <a:t>;</a:t>
            </a:r>
          </a:p>
          <a:p>
            <a:r>
              <a:rPr lang="en-US" altLang="zh-CN" dirty="0" err="1" smtClean="0"/>
              <a:t>LocationClient</a:t>
            </a:r>
            <a:r>
              <a:rPr lang="zh-CN" altLang="en-US" dirty="0"/>
              <a:t> </a:t>
            </a:r>
            <a:r>
              <a:rPr lang="en-US" altLang="zh-CN" dirty="0" smtClean="0"/>
              <a:t>handles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customers’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valets’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locations</a:t>
            </a:r>
          </a:p>
          <a:p>
            <a:r>
              <a:rPr lang="en-US" altLang="zh-CN" dirty="0" err="1" smtClean="0"/>
              <a:t>OrderClient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create,</a:t>
            </a:r>
            <a:r>
              <a:rPr lang="zh-CN" altLang="en-US" dirty="0" smtClean="0"/>
              <a:t> </a:t>
            </a:r>
            <a:r>
              <a:rPr lang="en-US" altLang="zh-CN" dirty="0" smtClean="0"/>
              <a:t>fetch,</a:t>
            </a:r>
            <a:r>
              <a:rPr lang="zh-CN" altLang="en-US" dirty="0" smtClean="0"/>
              <a:t> 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order</a:t>
            </a:r>
          </a:p>
          <a:p>
            <a:r>
              <a:rPr lang="en-US" altLang="zh-CN" dirty="0" err="1" smtClean="0"/>
              <a:t>PolygonClient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handles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create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route</a:t>
            </a:r>
          </a:p>
          <a:p>
            <a:r>
              <a:rPr lang="en-US" altLang="zh-CN" dirty="0" err="1" smtClean="0"/>
              <a:t>FileClient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upload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smtClean="0"/>
              <a:t>download</a:t>
            </a:r>
            <a:r>
              <a:rPr lang="zh-CN" altLang="en-US" smtClean="0"/>
              <a:t> </a:t>
            </a:r>
            <a:r>
              <a:rPr lang="en-US" altLang="zh-CN" dirty="0" smtClean="0"/>
              <a:t>files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226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Controllers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59" y="1502477"/>
            <a:ext cx="4416809" cy="5160793"/>
          </a:xfrm>
        </p:spPr>
      </p:pic>
    </p:spTree>
    <p:extLst>
      <p:ext uri="{BB962C8B-B14F-4D97-AF65-F5344CB8AC3E}">
        <p14:creationId xmlns:p14="http://schemas.microsoft.com/office/powerpoint/2010/main" val="169752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Customer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</a:p>
          <a:p>
            <a:r>
              <a:rPr lang="en-US" altLang="zh-CN" dirty="0" smtClean="0"/>
              <a:t>Valet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</a:p>
          <a:p>
            <a:r>
              <a:rPr lang="en-US" altLang="zh-CN" dirty="0" smtClean="0"/>
              <a:t>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</a:p>
          <a:p>
            <a:r>
              <a:rPr lang="en-US" altLang="zh-CN" dirty="0" smtClean="0"/>
              <a:t>Customer Location Model</a:t>
            </a:r>
          </a:p>
          <a:p>
            <a:r>
              <a:rPr lang="en-US" altLang="zh-CN" dirty="0" smtClean="0"/>
              <a:t>Valet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 Model</a:t>
            </a:r>
          </a:p>
          <a:p>
            <a:r>
              <a:rPr lang="en-US" altLang="zh-CN" dirty="0" smtClean="0"/>
              <a:t>Valet Marker</a:t>
            </a:r>
          </a:p>
        </p:txBody>
      </p:sp>
    </p:spTree>
    <p:extLst>
      <p:ext uri="{BB962C8B-B14F-4D97-AF65-F5344CB8AC3E}">
        <p14:creationId xmlns:p14="http://schemas.microsoft.com/office/powerpoint/2010/main" val="154174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All</a:t>
            </a:r>
            <a:r>
              <a:rPr lang="zh-CN" altLang="en-US" dirty="0"/>
              <a:t> </a:t>
            </a:r>
            <a:r>
              <a:rPr lang="en-US" altLang="zh-CN" dirty="0" smtClean="0"/>
              <a:t>models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inherit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AVObject</a:t>
            </a:r>
            <a:endParaRPr lang="zh-CN" alt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33" y="2295452"/>
            <a:ext cx="79502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Sign Up Pages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30" y="1593219"/>
            <a:ext cx="5516868" cy="4864715"/>
          </a:xfrm>
        </p:spPr>
      </p:pic>
    </p:spTree>
    <p:extLst>
      <p:ext uri="{BB962C8B-B14F-4D97-AF65-F5344CB8AC3E}">
        <p14:creationId xmlns:p14="http://schemas.microsoft.com/office/powerpoint/2010/main" val="100151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Sign In Page and Reset Password Pages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10" y="1676982"/>
            <a:ext cx="7668108" cy="4495800"/>
          </a:xfrm>
        </p:spPr>
      </p:pic>
    </p:spTree>
    <p:extLst>
      <p:ext uri="{BB962C8B-B14F-4D97-AF65-F5344CB8AC3E}">
        <p14:creationId xmlns:p14="http://schemas.microsoft.com/office/powerpoint/2010/main" val="10994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Main Page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688" y="1607180"/>
            <a:ext cx="4331551" cy="5102168"/>
          </a:xfrm>
        </p:spPr>
      </p:pic>
    </p:spTree>
    <p:extLst>
      <p:ext uri="{BB962C8B-B14F-4D97-AF65-F5344CB8AC3E}">
        <p14:creationId xmlns:p14="http://schemas.microsoft.com/office/powerpoint/2010/main" val="11484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Why valet parking</a:t>
            </a:r>
          </a:p>
          <a:p>
            <a:r>
              <a:rPr lang="en-US" dirty="0" smtClean="0"/>
              <a:t>Project description</a:t>
            </a:r>
          </a:p>
          <a:p>
            <a:r>
              <a:rPr lang="en-US" dirty="0" smtClean="0"/>
              <a:t>Disadvantages of traditional valet parking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8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Menu Pages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48" y="1748075"/>
            <a:ext cx="10054632" cy="4415399"/>
          </a:xfrm>
        </p:spPr>
      </p:pic>
    </p:spTree>
    <p:extLst>
      <p:ext uri="{BB962C8B-B14F-4D97-AF65-F5344CB8AC3E}">
        <p14:creationId xmlns:p14="http://schemas.microsoft.com/office/powerpoint/2010/main" val="18657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</a:t>
            </a:r>
            <a:r>
              <a:rPr lang="mr-IN" dirty="0" smtClean="0"/>
              <a:t>–</a:t>
            </a:r>
            <a:r>
              <a:rPr lang="en-US" dirty="0" smtClean="0"/>
              <a:t> Valet Client Main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../../../../Downloads/IMG_001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466" y="2177806"/>
            <a:ext cx="2082679" cy="3700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../../../../Downloads/IMG_0017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464" y="2177806"/>
            <a:ext cx="2083008" cy="3700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808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Offer additional services like washing, </a:t>
            </a:r>
            <a:r>
              <a:rPr lang="en-US" dirty="0" smtClean="0"/>
              <a:t>refueling</a:t>
            </a:r>
          </a:p>
          <a:p>
            <a:r>
              <a:rPr lang="en-US" dirty="0" smtClean="0"/>
              <a:t>Social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Apple watch</a:t>
            </a:r>
          </a:p>
          <a:p>
            <a:r>
              <a:rPr lang="en-US" dirty="0" smtClean="0"/>
              <a:t>Insurance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773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Time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813873" y="1600200"/>
            <a:ext cx="487858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97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8000" dirty="0" smtClean="0"/>
              <a:t>Demo</a:t>
            </a:r>
            <a:endParaRPr lang="en-US" sz="8000" dirty="0"/>
          </a:p>
        </p:txBody>
      </p:sp>
      <p:sp>
        <p:nvSpPr>
          <p:cNvPr id="4" name="TextBox 3"/>
          <p:cNvSpPr txBox="1"/>
          <p:nvPr/>
        </p:nvSpPr>
        <p:spPr>
          <a:xfrm>
            <a:off x="2535382" y="14270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5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Valet Parking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Do not need to find a parking lot</a:t>
            </a:r>
          </a:p>
          <a:p>
            <a:r>
              <a:rPr lang="en-US" dirty="0" smtClean="0"/>
              <a:t>Do not need to walk a long distance</a:t>
            </a:r>
          </a:p>
          <a:p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Stress,</a:t>
            </a:r>
            <a:r>
              <a:rPr lang="zh-CN" altLang="en-US" dirty="0"/>
              <a:t> </a:t>
            </a:r>
            <a:r>
              <a:rPr lang="en-US" altLang="zh-CN" dirty="0"/>
              <a:t>Secure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 smtClean="0"/>
              <a:t>flow</a:t>
            </a:r>
            <a:endParaRPr lang="en-US" dirty="0" smtClean="0"/>
          </a:p>
          <a:p>
            <a:r>
              <a:rPr lang="en-US" dirty="0" smtClean="0"/>
              <a:t>Park more cars into a given space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72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 of traditional valet parking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Must use a </a:t>
            </a:r>
            <a:r>
              <a:rPr lang="en-US" altLang="zh-CN" dirty="0" smtClean="0"/>
              <a:t>parking</a:t>
            </a:r>
            <a:r>
              <a:rPr lang="zh-CN" altLang="en-US" dirty="0" smtClean="0"/>
              <a:t> </a:t>
            </a:r>
            <a:r>
              <a:rPr lang="en-US" dirty="0" smtClean="0"/>
              <a:t>ticket</a:t>
            </a:r>
          </a:p>
          <a:p>
            <a:pPr lvl="1"/>
            <a:r>
              <a:rPr lang="en-US" dirty="0" smtClean="0"/>
              <a:t>Time to fulfill the ticket</a:t>
            </a:r>
          </a:p>
          <a:p>
            <a:pPr lvl="1"/>
            <a:r>
              <a:rPr lang="en-US" dirty="0" smtClean="0"/>
              <a:t>May lose the ticket</a:t>
            </a:r>
          </a:p>
          <a:p>
            <a:r>
              <a:rPr lang="en-US" dirty="0" smtClean="0"/>
              <a:t>May not know the drop-off point</a:t>
            </a:r>
          </a:p>
          <a:p>
            <a:r>
              <a:rPr lang="en-US" altLang="zh-CN" dirty="0" smtClean="0"/>
              <a:t>Must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drop</a:t>
            </a:r>
            <a:r>
              <a:rPr lang="zh-CN" altLang="en-US" dirty="0" smtClean="0"/>
              <a:t> </a:t>
            </a:r>
            <a:r>
              <a:rPr lang="en-US" altLang="zh-CN" dirty="0" smtClean="0"/>
              <a:t>off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return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certain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</a:t>
            </a:r>
          </a:p>
          <a:p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vehicle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parked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status</a:t>
            </a:r>
            <a:endParaRPr lang="en-US" dirty="0" smtClean="0"/>
          </a:p>
          <a:p>
            <a:r>
              <a:rPr lang="en-US" dirty="0" smtClean="0"/>
              <a:t>Pay in cash or octopus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8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6864" y="1600199"/>
            <a:ext cx="10871200" cy="5016985"/>
          </a:xfrm>
        </p:spPr>
        <p:txBody>
          <a:bodyPr/>
          <a:lstStyle/>
          <a:p>
            <a:r>
              <a:rPr lang="en-US" dirty="0" smtClean="0"/>
              <a:t>This project mainly focuses on helping drives enjoy better valet parking service with high efficiency and great user experience</a:t>
            </a:r>
          </a:p>
          <a:p>
            <a:endParaRPr lang="en-US" dirty="0"/>
          </a:p>
          <a:p>
            <a:r>
              <a:rPr lang="en-US" dirty="0" smtClean="0"/>
              <a:t>Main functions</a:t>
            </a:r>
          </a:p>
          <a:p>
            <a:pPr lvl="1"/>
            <a:r>
              <a:rPr lang="en-US" altLang="zh-CN" dirty="0" smtClean="0"/>
              <a:t>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password</a:t>
            </a:r>
            <a:endParaRPr lang="en-US" dirty="0" smtClean="0"/>
          </a:p>
          <a:p>
            <a:pPr lvl="1"/>
            <a:r>
              <a:rPr lang="en-US" altLang="zh-CN" dirty="0" smtClean="0"/>
              <a:t>Real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client,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valets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vehicle</a:t>
            </a:r>
            <a:endParaRPr lang="en-US" dirty="0" smtClean="0"/>
          </a:p>
          <a:p>
            <a:pPr lvl="1"/>
            <a:r>
              <a:rPr lang="en-US" dirty="0" smtClean="0"/>
              <a:t>Place an order in a few seconds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tapping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single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button</a:t>
            </a:r>
            <a:endParaRPr lang="en-US" dirty="0" smtClean="0"/>
          </a:p>
          <a:p>
            <a:pPr lvl="1"/>
            <a:r>
              <a:rPr lang="en-US" altLang="zh-CN" dirty="0" smtClean="0"/>
              <a:t>Detection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vehicle</a:t>
            </a:r>
            <a:r>
              <a:rPr lang="zh-CN" altLang="en-US" dirty="0"/>
              <a:t> </a:t>
            </a:r>
            <a:r>
              <a:rPr lang="en-US" altLang="zh-CN" dirty="0" smtClean="0"/>
              <a:t>license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plate,</a:t>
            </a:r>
            <a:r>
              <a:rPr lang="zh-CN" altLang="en-US" dirty="0" smtClean="0"/>
              <a:t> </a:t>
            </a:r>
            <a:r>
              <a:rPr lang="en-US" altLang="zh-CN" dirty="0" smtClean="0"/>
              <a:t>vehicle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vehicle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color</a:t>
            </a:r>
          </a:p>
          <a:p>
            <a:pPr lvl="1"/>
            <a:r>
              <a:rPr lang="en-US" altLang="zh-CN" dirty="0" smtClean="0"/>
              <a:t>Apple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pay</a:t>
            </a:r>
            <a:endParaRPr lang="en-US" dirty="0" smtClean="0"/>
          </a:p>
          <a:p>
            <a:pPr lvl="1"/>
            <a:r>
              <a:rPr lang="en-US" dirty="0" smtClean="0"/>
              <a:t>View all the historical orders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82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Luxe</a:t>
            </a:r>
            <a:endParaRPr lang="en-US" dirty="0" smtClean="0"/>
          </a:p>
          <a:p>
            <a:r>
              <a:rPr lang="en-US" dirty="0" err="1" smtClean="0"/>
              <a:t>Youbo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7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Luxe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Drop off anywhere</a:t>
            </a:r>
          </a:p>
          <a:p>
            <a:pPr lvl="1"/>
            <a:r>
              <a:rPr lang="en-US" dirty="0" smtClean="0"/>
              <a:t>Mobile payment</a:t>
            </a:r>
          </a:p>
          <a:p>
            <a:pPr lvl="1"/>
            <a:r>
              <a:rPr lang="en-US" altLang="zh-CN" dirty="0" smtClean="0"/>
              <a:t>Additional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</a:t>
            </a:r>
            <a:r>
              <a:rPr lang="en-US" dirty="0"/>
              <a:t>(wash, refuel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Registration process is complicate</a:t>
            </a:r>
          </a:p>
          <a:p>
            <a:pPr lvl="1"/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authentication</a:t>
            </a:r>
          </a:p>
          <a:p>
            <a:pPr lvl="1"/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vehicle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status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056" y="1726692"/>
            <a:ext cx="9576816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3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Youbo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Get the car returned wherever customer wants</a:t>
            </a:r>
          </a:p>
          <a:p>
            <a:pPr lvl="1"/>
            <a:r>
              <a:rPr lang="en-US" dirty="0" smtClean="0"/>
              <a:t>Additional service (wash, refuel)</a:t>
            </a:r>
          </a:p>
          <a:p>
            <a:pPr lvl="1"/>
            <a:r>
              <a:rPr lang="en-US" dirty="0" smtClean="0"/>
              <a:t>Show car status</a:t>
            </a:r>
            <a:endParaRPr lang="en-US" dirty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User interface not so good</a:t>
            </a:r>
          </a:p>
          <a:p>
            <a:pPr lvl="1"/>
            <a:r>
              <a:rPr lang="en-US" dirty="0" smtClean="0"/>
              <a:t>No navigation</a:t>
            </a:r>
          </a:p>
          <a:p>
            <a:pPr lvl="1"/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identify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authentication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76" y="1726692"/>
            <a:ext cx="7199376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9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</TotalTime>
  <Words>508</Words>
  <Application>Microsoft Macintosh PowerPoint</Application>
  <PresentationFormat>Widescreen</PresentationFormat>
  <Paragraphs>129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Calibri</vt:lpstr>
      <vt:lpstr>Microsoft JhengHei</vt:lpstr>
      <vt:lpstr>MS PGothic</vt:lpstr>
      <vt:lpstr>ＭＳ Ｐゴシック</vt:lpstr>
      <vt:lpstr>PMingLiU</vt:lpstr>
      <vt:lpstr>Tw Cen MT</vt:lpstr>
      <vt:lpstr>Wingdings</vt:lpstr>
      <vt:lpstr>Wingdings 2</vt:lpstr>
      <vt:lpstr>华文仿宋</vt:lpstr>
      <vt:lpstr>宋体</vt:lpstr>
      <vt:lpstr>微軟正黑體</vt:lpstr>
      <vt:lpstr>Median</vt:lpstr>
      <vt:lpstr>A Smart Phone Application for  Valet Parking</vt:lpstr>
      <vt:lpstr>Outline</vt:lpstr>
      <vt:lpstr>Introduction</vt:lpstr>
      <vt:lpstr>Why Valet Parking</vt:lpstr>
      <vt:lpstr>Disadvantages of traditional valet parking</vt:lpstr>
      <vt:lpstr>Project Description</vt:lpstr>
      <vt:lpstr>Relative Works</vt:lpstr>
      <vt:lpstr>Luxe</vt:lpstr>
      <vt:lpstr>Youbo</vt:lpstr>
      <vt:lpstr>Design</vt:lpstr>
      <vt:lpstr>System Architecture</vt:lpstr>
      <vt:lpstr>Workflow</vt:lpstr>
      <vt:lpstr>Use Case Diagram</vt:lpstr>
      <vt:lpstr>Class Diagram</vt:lpstr>
      <vt:lpstr>UI Design – Sign Up Pages</vt:lpstr>
      <vt:lpstr>UI Design – Sign In page and Reset Password Pages</vt:lpstr>
      <vt:lpstr>UI Design – Main Function Pages (Customer)</vt:lpstr>
      <vt:lpstr>UI Design – Main Function Pages (Valet)</vt:lpstr>
      <vt:lpstr>Implementation</vt:lpstr>
      <vt:lpstr>Hardward Configuration</vt:lpstr>
      <vt:lpstr>Implementation of Back-End</vt:lpstr>
      <vt:lpstr>Implementation of Customer Client</vt:lpstr>
      <vt:lpstr>Main Controllers</vt:lpstr>
      <vt:lpstr>Main Controllers</vt:lpstr>
      <vt:lpstr>Models</vt:lpstr>
      <vt:lpstr>Models</vt:lpstr>
      <vt:lpstr>Views – Sign Up Pages</vt:lpstr>
      <vt:lpstr>Views – Sign In Page and Reset Password Pages</vt:lpstr>
      <vt:lpstr>Views – Main Page</vt:lpstr>
      <vt:lpstr>Views – Menu Pages</vt:lpstr>
      <vt:lpstr>Views – Valet Client Main Views</vt:lpstr>
      <vt:lpstr>Future Work </vt:lpstr>
      <vt:lpstr>Time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Smart Phone Application for Valet Parking</dc:title>
  <dc:creator>Xianyang Luo</dc:creator>
  <cp:lastModifiedBy>Xianyang Luo</cp:lastModifiedBy>
  <cp:revision>41</cp:revision>
  <dcterms:created xsi:type="dcterms:W3CDTF">2016-07-28T11:13:09Z</dcterms:created>
  <dcterms:modified xsi:type="dcterms:W3CDTF">2017-04-10T02:12:41Z</dcterms:modified>
</cp:coreProperties>
</file>